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0279975" cy="42989500"/>
  <p:notesSz cx="6858000" cy="9144000"/>
  <p:defaultTextStyle>
    <a:defPPr>
      <a:defRPr lang="es-ES"/>
    </a:defPPr>
    <a:lvl1pPr marL="0" algn="l" defTabSz="4186763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93382" algn="l" defTabSz="4186763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86763" algn="l" defTabSz="4186763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80145" algn="l" defTabSz="4186763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73527" algn="l" defTabSz="4186763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66908" algn="l" defTabSz="4186763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60290" algn="l" defTabSz="4186763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53671" algn="l" defTabSz="4186763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47053" algn="l" defTabSz="4186763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40">
          <p15:clr>
            <a:srgbClr val="A4A3A4"/>
          </p15:clr>
        </p15:guide>
        <p15:guide id="2" pos="953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" d="100"/>
          <a:sy n="10" d="100"/>
        </p:scale>
        <p:origin x="2252" y="172"/>
      </p:cViewPr>
      <p:guideLst>
        <p:guide orient="horz" pos="13540"/>
        <p:guide pos="95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71000" y="13354613"/>
            <a:ext cx="25737979" cy="921487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541998" y="24360716"/>
            <a:ext cx="21195983" cy="109862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93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86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80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73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66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60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53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47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E006-8148-44D2-820E-1FDA479DC115}" type="datetimeFigureOut">
              <a:rPr lang="es-ES" smtClean="0"/>
              <a:t>16/09/2019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DC6AC-6FFB-4C21-A576-32EF8F9D689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9000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E006-8148-44D2-820E-1FDA479DC115}" type="datetimeFigureOut">
              <a:rPr lang="es-ES" smtClean="0"/>
              <a:t>16/09/2019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DC6AC-6FFB-4C21-A576-32EF8F9D689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7247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2698227" y="10787183"/>
            <a:ext cx="22557528" cy="229934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15125" y="10787183"/>
            <a:ext cx="67178439" cy="22993411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E006-8148-44D2-820E-1FDA479DC115}" type="datetimeFigureOut">
              <a:rPr lang="es-ES" smtClean="0"/>
              <a:t>16/09/2019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DC6AC-6FFB-4C21-A576-32EF8F9D689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3659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E006-8148-44D2-820E-1FDA479DC115}" type="datetimeFigureOut">
              <a:rPr lang="es-ES" smtClean="0"/>
              <a:t>16/09/2019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DC6AC-6FFB-4C21-A576-32EF8F9D689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4623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91910" y="27624738"/>
            <a:ext cx="25737979" cy="8538192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391910" y="18220787"/>
            <a:ext cx="25737979" cy="9403950"/>
          </a:xfrm>
        </p:spPr>
        <p:txBody>
          <a:bodyPr anchor="b"/>
          <a:lstStyle>
            <a:lvl1pPr marL="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1pPr>
            <a:lvl2pPr marL="2093382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86763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80145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7352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6690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6029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5367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4705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E006-8148-44D2-820E-1FDA479DC115}" type="datetimeFigureOut">
              <a:rPr lang="es-ES" smtClean="0"/>
              <a:t>16/09/2019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DC6AC-6FFB-4C21-A576-32EF8F9D689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4745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015125" y="62882099"/>
            <a:ext cx="44867985" cy="177839199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387773" y="62882099"/>
            <a:ext cx="44867982" cy="177839199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E006-8148-44D2-820E-1FDA479DC115}" type="datetimeFigureOut">
              <a:rPr lang="es-ES" smtClean="0"/>
              <a:t>16/09/2019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DC6AC-6FFB-4C21-A576-32EF8F9D689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9633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13999" y="1721574"/>
            <a:ext cx="27251978" cy="7164916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513999" y="9622884"/>
            <a:ext cx="13378914" cy="4010360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93382" indent="0">
              <a:buNone/>
              <a:defRPr sz="9200" b="1"/>
            </a:lvl2pPr>
            <a:lvl3pPr marL="4186763" indent="0">
              <a:buNone/>
              <a:defRPr sz="8200" b="1"/>
            </a:lvl3pPr>
            <a:lvl4pPr marL="6280145" indent="0">
              <a:buNone/>
              <a:defRPr sz="7300" b="1"/>
            </a:lvl4pPr>
            <a:lvl5pPr marL="8373527" indent="0">
              <a:buNone/>
              <a:defRPr sz="7300" b="1"/>
            </a:lvl5pPr>
            <a:lvl6pPr marL="10466908" indent="0">
              <a:buNone/>
              <a:defRPr sz="7300" b="1"/>
            </a:lvl6pPr>
            <a:lvl7pPr marL="12560290" indent="0">
              <a:buNone/>
              <a:defRPr sz="7300" b="1"/>
            </a:lvl7pPr>
            <a:lvl8pPr marL="14653671" indent="0">
              <a:buNone/>
              <a:defRPr sz="7300" b="1"/>
            </a:lvl8pPr>
            <a:lvl9pPr marL="16747053" indent="0">
              <a:buNone/>
              <a:defRPr sz="73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513999" y="13633244"/>
            <a:ext cx="13378914" cy="24768722"/>
          </a:xfrm>
        </p:spPr>
        <p:txBody>
          <a:bodyPr/>
          <a:lstStyle>
            <a:lvl1pPr>
              <a:defRPr sz="11000"/>
            </a:lvl1pPr>
            <a:lvl2pPr>
              <a:defRPr sz="92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5381808" y="9622884"/>
            <a:ext cx="13384170" cy="4010360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93382" indent="0">
              <a:buNone/>
              <a:defRPr sz="9200" b="1"/>
            </a:lvl2pPr>
            <a:lvl3pPr marL="4186763" indent="0">
              <a:buNone/>
              <a:defRPr sz="8200" b="1"/>
            </a:lvl3pPr>
            <a:lvl4pPr marL="6280145" indent="0">
              <a:buNone/>
              <a:defRPr sz="7300" b="1"/>
            </a:lvl4pPr>
            <a:lvl5pPr marL="8373527" indent="0">
              <a:buNone/>
              <a:defRPr sz="7300" b="1"/>
            </a:lvl5pPr>
            <a:lvl6pPr marL="10466908" indent="0">
              <a:buNone/>
              <a:defRPr sz="7300" b="1"/>
            </a:lvl6pPr>
            <a:lvl7pPr marL="12560290" indent="0">
              <a:buNone/>
              <a:defRPr sz="7300" b="1"/>
            </a:lvl7pPr>
            <a:lvl8pPr marL="14653671" indent="0">
              <a:buNone/>
              <a:defRPr sz="7300" b="1"/>
            </a:lvl8pPr>
            <a:lvl9pPr marL="16747053" indent="0">
              <a:buNone/>
              <a:defRPr sz="73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5381808" y="13633244"/>
            <a:ext cx="13384170" cy="24768722"/>
          </a:xfrm>
        </p:spPr>
        <p:txBody>
          <a:bodyPr/>
          <a:lstStyle>
            <a:lvl1pPr>
              <a:defRPr sz="11000"/>
            </a:lvl1pPr>
            <a:lvl2pPr>
              <a:defRPr sz="92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E006-8148-44D2-820E-1FDA479DC115}" type="datetimeFigureOut">
              <a:rPr lang="es-ES" smtClean="0"/>
              <a:t>16/09/2019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DC6AC-6FFB-4C21-A576-32EF8F9D689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9327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E006-8148-44D2-820E-1FDA479DC115}" type="datetimeFigureOut">
              <a:rPr lang="es-ES" smtClean="0"/>
              <a:t>16/09/2019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DC6AC-6FFB-4C21-A576-32EF8F9D689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7838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E006-8148-44D2-820E-1FDA479DC115}" type="datetimeFigureOut">
              <a:rPr lang="es-ES" smtClean="0"/>
              <a:t>16/09/2019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DC6AC-6FFB-4C21-A576-32EF8F9D689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297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14002" y="1711619"/>
            <a:ext cx="9961903" cy="7284332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38631" y="1711623"/>
            <a:ext cx="16927347" cy="36690347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10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514002" y="8995955"/>
            <a:ext cx="9961903" cy="29406015"/>
          </a:xfrm>
        </p:spPr>
        <p:txBody>
          <a:bodyPr/>
          <a:lstStyle>
            <a:lvl1pPr marL="0" indent="0">
              <a:buNone/>
              <a:defRPr sz="6400"/>
            </a:lvl1pPr>
            <a:lvl2pPr marL="2093382" indent="0">
              <a:buNone/>
              <a:defRPr sz="5500"/>
            </a:lvl2pPr>
            <a:lvl3pPr marL="4186763" indent="0">
              <a:buNone/>
              <a:defRPr sz="4600"/>
            </a:lvl3pPr>
            <a:lvl4pPr marL="6280145" indent="0">
              <a:buNone/>
              <a:defRPr sz="4100"/>
            </a:lvl4pPr>
            <a:lvl5pPr marL="8373527" indent="0">
              <a:buNone/>
              <a:defRPr sz="4100"/>
            </a:lvl5pPr>
            <a:lvl6pPr marL="10466908" indent="0">
              <a:buNone/>
              <a:defRPr sz="4100"/>
            </a:lvl6pPr>
            <a:lvl7pPr marL="12560290" indent="0">
              <a:buNone/>
              <a:defRPr sz="4100"/>
            </a:lvl7pPr>
            <a:lvl8pPr marL="14653671" indent="0">
              <a:buNone/>
              <a:defRPr sz="4100"/>
            </a:lvl8pPr>
            <a:lvl9pPr marL="16747053" indent="0">
              <a:buNone/>
              <a:defRPr sz="41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E006-8148-44D2-820E-1FDA479DC115}" type="datetimeFigureOut">
              <a:rPr lang="es-ES" smtClean="0"/>
              <a:t>16/09/2019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DC6AC-6FFB-4C21-A576-32EF8F9D689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15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35089" y="30092650"/>
            <a:ext cx="18167985" cy="3552608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5935089" y="3841192"/>
            <a:ext cx="18167985" cy="25793700"/>
          </a:xfrm>
        </p:spPr>
        <p:txBody>
          <a:bodyPr/>
          <a:lstStyle>
            <a:lvl1pPr marL="0" indent="0">
              <a:buNone/>
              <a:defRPr sz="14700"/>
            </a:lvl1pPr>
            <a:lvl2pPr marL="2093382" indent="0">
              <a:buNone/>
              <a:defRPr sz="12800"/>
            </a:lvl2pPr>
            <a:lvl3pPr marL="4186763" indent="0">
              <a:buNone/>
              <a:defRPr sz="11000"/>
            </a:lvl3pPr>
            <a:lvl4pPr marL="6280145" indent="0">
              <a:buNone/>
              <a:defRPr sz="9200"/>
            </a:lvl4pPr>
            <a:lvl5pPr marL="8373527" indent="0">
              <a:buNone/>
              <a:defRPr sz="9200"/>
            </a:lvl5pPr>
            <a:lvl6pPr marL="10466908" indent="0">
              <a:buNone/>
              <a:defRPr sz="9200"/>
            </a:lvl6pPr>
            <a:lvl7pPr marL="12560290" indent="0">
              <a:buNone/>
              <a:defRPr sz="9200"/>
            </a:lvl7pPr>
            <a:lvl8pPr marL="14653671" indent="0">
              <a:buNone/>
              <a:defRPr sz="9200"/>
            </a:lvl8pPr>
            <a:lvl9pPr marL="16747053" indent="0">
              <a:buNone/>
              <a:defRPr sz="92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935089" y="33645259"/>
            <a:ext cx="18167985" cy="5045292"/>
          </a:xfrm>
        </p:spPr>
        <p:txBody>
          <a:bodyPr/>
          <a:lstStyle>
            <a:lvl1pPr marL="0" indent="0">
              <a:buNone/>
              <a:defRPr sz="6400"/>
            </a:lvl1pPr>
            <a:lvl2pPr marL="2093382" indent="0">
              <a:buNone/>
              <a:defRPr sz="5500"/>
            </a:lvl2pPr>
            <a:lvl3pPr marL="4186763" indent="0">
              <a:buNone/>
              <a:defRPr sz="4600"/>
            </a:lvl3pPr>
            <a:lvl4pPr marL="6280145" indent="0">
              <a:buNone/>
              <a:defRPr sz="4100"/>
            </a:lvl4pPr>
            <a:lvl5pPr marL="8373527" indent="0">
              <a:buNone/>
              <a:defRPr sz="4100"/>
            </a:lvl5pPr>
            <a:lvl6pPr marL="10466908" indent="0">
              <a:buNone/>
              <a:defRPr sz="4100"/>
            </a:lvl6pPr>
            <a:lvl7pPr marL="12560290" indent="0">
              <a:buNone/>
              <a:defRPr sz="4100"/>
            </a:lvl7pPr>
            <a:lvl8pPr marL="14653671" indent="0">
              <a:buNone/>
              <a:defRPr sz="4100"/>
            </a:lvl8pPr>
            <a:lvl9pPr marL="16747053" indent="0">
              <a:buNone/>
              <a:defRPr sz="41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E006-8148-44D2-820E-1FDA479DC115}" type="datetimeFigureOut">
              <a:rPr lang="es-ES" smtClean="0"/>
              <a:t>16/09/2019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DC6AC-6FFB-4C21-A576-32EF8F9D689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8829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513999" y="1721574"/>
            <a:ext cx="27251978" cy="7164916"/>
          </a:xfrm>
          <a:prstGeom prst="rect">
            <a:avLst/>
          </a:prstGeom>
        </p:spPr>
        <p:txBody>
          <a:bodyPr vert="horz" lIns="418676" tIns="209338" rIns="418676" bIns="20933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513999" y="10030887"/>
            <a:ext cx="27251978" cy="28371083"/>
          </a:xfrm>
          <a:prstGeom prst="rect">
            <a:avLst/>
          </a:prstGeom>
        </p:spPr>
        <p:txBody>
          <a:bodyPr vert="horz" lIns="418676" tIns="209338" rIns="418676" bIns="20933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513999" y="39844901"/>
            <a:ext cx="7065328" cy="2288793"/>
          </a:xfrm>
          <a:prstGeom prst="rect">
            <a:avLst/>
          </a:prstGeom>
        </p:spPr>
        <p:txBody>
          <a:bodyPr vert="horz" lIns="418676" tIns="209338" rIns="418676" bIns="209338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EE006-8148-44D2-820E-1FDA479DC115}" type="datetimeFigureOut">
              <a:rPr lang="es-ES" smtClean="0"/>
              <a:t>16/09/2019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0345660" y="39844901"/>
            <a:ext cx="9588659" cy="2288793"/>
          </a:xfrm>
          <a:prstGeom prst="rect">
            <a:avLst/>
          </a:prstGeom>
        </p:spPr>
        <p:txBody>
          <a:bodyPr vert="horz" lIns="418676" tIns="209338" rIns="418676" bIns="209338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21700649" y="39844901"/>
            <a:ext cx="7065328" cy="2288793"/>
          </a:xfrm>
          <a:prstGeom prst="rect">
            <a:avLst/>
          </a:prstGeom>
        </p:spPr>
        <p:txBody>
          <a:bodyPr vert="horz" lIns="418676" tIns="209338" rIns="418676" bIns="209338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DC6AC-6FFB-4C21-A576-32EF8F9D689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6341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86763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70036" indent="-1570036" algn="l" defTabSz="4186763" rtl="0" eaLnBrk="1" latinLnBrk="0" hangingPunct="1">
        <a:spcBef>
          <a:spcPct val="20000"/>
        </a:spcBef>
        <a:buFont typeface="Arial" panose="020B0604020202020204" pitchFamily="34" charset="0"/>
        <a:buChar char="•"/>
        <a:defRPr sz="14700" kern="1200">
          <a:solidFill>
            <a:schemeClr val="tx1"/>
          </a:solidFill>
          <a:latin typeface="+mn-lt"/>
          <a:ea typeface="+mn-ea"/>
          <a:cs typeface="+mn-cs"/>
        </a:defRPr>
      </a:lvl1pPr>
      <a:lvl2pPr marL="3401745" indent="-1308364" algn="l" defTabSz="4186763" rtl="0" eaLnBrk="1" latinLnBrk="0" hangingPunct="1">
        <a:spcBef>
          <a:spcPct val="20000"/>
        </a:spcBef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33454" indent="-1046691" algn="l" defTabSz="4186763" rtl="0" eaLnBrk="1" latinLnBrk="0" hangingPunct="1">
        <a:spcBef>
          <a:spcPct val="20000"/>
        </a:spcBef>
        <a:buFont typeface="Arial" panose="020B0604020202020204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26836" indent="-1046691" algn="l" defTabSz="4186763" rtl="0" eaLnBrk="1" latinLnBrk="0" hangingPunct="1">
        <a:spcBef>
          <a:spcPct val="20000"/>
        </a:spcBef>
        <a:buFont typeface="Arial" panose="020B0604020202020204" pitchFamily="34" charset="0"/>
        <a:buChar char="–"/>
        <a:defRPr sz="9200" kern="1200">
          <a:solidFill>
            <a:schemeClr val="tx1"/>
          </a:solidFill>
          <a:latin typeface="+mn-lt"/>
          <a:ea typeface="+mn-ea"/>
          <a:cs typeface="+mn-cs"/>
        </a:defRPr>
      </a:lvl4pPr>
      <a:lvl5pPr marL="9420217" indent="-1046691" algn="l" defTabSz="4186763" rtl="0" eaLnBrk="1" latinLnBrk="0" hangingPunct="1">
        <a:spcBef>
          <a:spcPct val="20000"/>
        </a:spcBef>
        <a:buFont typeface="Arial" panose="020B0604020202020204" pitchFamily="34" charset="0"/>
        <a:buChar char="»"/>
        <a:defRPr sz="9200" kern="1200">
          <a:solidFill>
            <a:schemeClr val="tx1"/>
          </a:solidFill>
          <a:latin typeface="+mn-lt"/>
          <a:ea typeface="+mn-ea"/>
          <a:cs typeface="+mn-cs"/>
        </a:defRPr>
      </a:lvl5pPr>
      <a:lvl6pPr marL="11513599" indent="-1046691" algn="l" defTabSz="4186763" rtl="0" eaLnBrk="1" latinLnBrk="0" hangingPunct="1">
        <a:spcBef>
          <a:spcPct val="20000"/>
        </a:spcBef>
        <a:buFont typeface="Arial" panose="020B0604020202020204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606981" indent="-1046691" algn="l" defTabSz="4186763" rtl="0" eaLnBrk="1" latinLnBrk="0" hangingPunct="1">
        <a:spcBef>
          <a:spcPct val="20000"/>
        </a:spcBef>
        <a:buFont typeface="Arial" panose="020B0604020202020204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700362" indent="-1046691" algn="l" defTabSz="4186763" rtl="0" eaLnBrk="1" latinLnBrk="0" hangingPunct="1">
        <a:spcBef>
          <a:spcPct val="20000"/>
        </a:spcBef>
        <a:buFont typeface="Arial" panose="020B0604020202020204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793744" indent="-1046691" algn="l" defTabSz="4186763" rtl="0" eaLnBrk="1" latinLnBrk="0" hangingPunct="1">
        <a:spcBef>
          <a:spcPct val="20000"/>
        </a:spcBef>
        <a:buFont typeface="Arial" panose="020B0604020202020204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186763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93382" algn="l" defTabSz="4186763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86763" algn="l" defTabSz="4186763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80145" algn="l" defTabSz="4186763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73527" algn="l" defTabSz="4186763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66908" algn="l" defTabSz="4186763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60290" algn="l" defTabSz="4186763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53671" algn="l" defTabSz="4186763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47053" algn="l" defTabSz="4186763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" y="8"/>
            <a:ext cx="30276000" cy="4818289"/>
          </a:xfrm>
          <a:prstGeom prst="rect">
            <a:avLst/>
          </a:prstGeom>
        </p:spPr>
      </p:pic>
      <p:pic>
        <p:nvPicPr>
          <p:cNvPr id="13" name="12 Imagen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" y="39547865"/>
            <a:ext cx="30276000" cy="3441635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186485" y="866197"/>
            <a:ext cx="2350267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0" b="1" dirty="0"/>
              <a:t>Poster Title</a:t>
            </a:r>
          </a:p>
          <a:p>
            <a:pPr algn="ctr"/>
            <a:r>
              <a:rPr lang="en-GB" sz="7000" dirty="0"/>
              <a:t>Authors and Affiliation</a:t>
            </a:r>
            <a:endParaRPr lang="en-GB" sz="6000" dirty="0">
              <a:solidFill>
                <a:srgbClr val="FF0000"/>
              </a:solidFill>
            </a:endParaRPr>
          </a:p>
        </p:txBody>
      </p:sp>
      <p:sp>
        <p:nvSpPr>
          <p:cNvPr id="11" name="Text Box 5"/>
          <p:cNvSpPr txBox="1">
            <a:spLocks noChangeAspect="1" noChangeArrowheads="1"/>
          </p:cNvSpPr>
          <p:nvPr/>
        </p:nvSpPr>
        <p:spPr bwMode="auto">
          <a:xfrm>
            <a:off x="19532475" y="40360846"/>
            <a:ext cx="966738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Aft>
                <a:spcPts val="0"/>
              </a:spcAft>
            </a:pPr>
            <a:r>
              <a:rPr lang="en-GB" sz="3000" kern="1200" dirty="0">
                <a:solidFill>
                  <a:srgbClr val="212120"/>
                </a:solidFill>
                <a:effectLst/>
                <a:latin typeface="+mj-lt"/>
                <a:ea typeface="Times New Roman"/>
                <a:cs typeface="Arial"/>
              </a:rPr>
              <a:t>GV-06-2017</a:t>
            </a:r>
            <a:endParaRPr lang="en-GB" sz="3000" kern="1400" dirty="0">
              <a:solidFill>
                <a:srgbClr val="212120"/>
              </a:solidFill>
              <a:effectLst/>
              <a:latin typeface="+mj-lt"/>
              <a:ea typeface="Times New Roman"/>
            </a:endParaRPr>
          </a:p>
          <a:p>
            <a:pPr algn="ctr" fontAlgn="base">
              <a:spcAft>
                <a:spcPts val="0"/>
              </a:spcAft>
            </a:pPr>
            <a:r>
              <a:rPr lang="en-GB" sz="3000" dirty="0">
                <a:solidFill>
                  <a:srgbClr val="212120"/>
                </a:solidFill>
                <a:latin typeface="+mj-lt"/>
                <a:ea typeface="Times New Roman"/>
                <a:cs typeface="Arial"/>
              </a:rPr>
              <a:t>iModBatt and GHOST projects have received</a:t>
            </a:r>
          </a:p>
          <a:p>
            <a:pPr algn="ctr" fontAlgn="base">
              <a:spcAft>
                <a:spcPts val="0"/>
              </a:spcAft>
            </a:pPr>
            <a:r>
              <a:rPr lang="en-GB" sz="3000" dirty="0">
                <a:solidFill>
                  <a:srgbClr val="212120"/>
                </a:solidFill>
                <a:latin typeface="+mj-lt"/>
                <a:ea typeface="Times New Roman"/>
                <a:cs typeface="Arial"/>
              </a:rPr>
              <a:t>funding from the European Union’s Horizon2020</a:t>
            </a:r>
          </a:p>
          <a:p>
            <a:pPr algn="ctr" fontAlgn="base">
              <a:spcAft>
                <a:spcPts val="0"/>
              </a:spcAft>
            </a:pPr>
            <a:r>
              <a:rPr lang="en-GB" sz="3000" dirty="0">
                <a:solidFill>
                  <a:srgbClr val="212120"/>
                </a:solidFill>
                <a:latin typeface="+mj-lt"/>
                <a:ea typeface="Times New Roman"/>
                <a:cs typeface="Arial"/>
              </a:rPr>
              <a:t>Programme for research and innovation under</a:t>
            </a:r>
          </a:p>
          <a:p>
            <a:pPr algn="ctr" fontAlgn="base">
              <a:spcAft>
                <a:spcPts val="0"/>
              </a:spcAft>
            </a:pPr>
            <a:r>
              <a:rPr lang="en-GB" sz="3000" dirty="0">
                <a:solidFill>
                  <a:srgbClr val="212120"/>
                </a:solidFill>
                <a:latin typeface="+mj-lt"/>
                <a:ea typeface="Times New Roman"/>
                <a:cs typeface="Arial"/>
              </a:rPr>
              <a:t>Grant Agreements No. 770054 &amp; 770019 </a:t>
            </a:r>
          </a:p>
        </p:txBody>
      </p:sp>
      <p:pic>
        <p:nvPicPr>
          <p:cNvPr id="10" name="9 Imagen" descr="U:\Proyectos\GV6 iModBatt 2017 aceptado\Propuesta aceptada\WP1 Project Management_M1M36_CID\Templates&amp;Logos\EC fla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0812" y="40963766"/>
            <a:ext cx="1758086" cy="119481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Box 5"/>
          <p:cNvSpPr txBox="1">
            <a:spLocks noChangeAspect="1" noChangeArrowheads="1"/>
          </p:cNvSpPr>
          <p:nvPr/>
        </p:nvSpPr>
        <p:spPr bwMode="auto">
          <a:xfrm>
            <a:off x="328994" y="40569319"/>
            <a:ext cx="647199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Aft>
                <a:spcPts val="0"/>
              </a:spcAft>
            </a:pPr>
            <a:r>
              <a:rPr lang="en-GB" sz="3000" dirty="0">
                <a:solidFill>
                  <a:srgbClr val="212120"/>
                </a:solidFill>
                <a:latin typeface="+mj-lt"/>
                <a:ea typeface="Times New Roman"/>
                <a:cs typeface="Arial"/>
              </a:rPr>
              <a:t>Hosted by CIDETEC Energy Storage with the Support of CRF</a:t>
            </a:r>
          </a:p>
        </p:txBody>
      </p:sp>
      <p:pic>
        <p:nvPicPr>
          <p:cNvPr id="1026" name="Picture 2" descr="U:\Proyectos\GV6 iModBatt 2017 aceptado\Propuesta aceptada\WP1 Project Management_M1M36_CID\Templates&amp;Logos\Logos\cidetec_energy_storag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485" y="41873014"/>
            <a:ext cx="2757011" cy="913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"/>
          <p:cNvSpPr txBox="1">
            <a:spLocks noChangeAspect="1" noChangeArrowheads="1"/>
          </p:cNvSpPr>
          <p:nvPr/>
        </p:nvSpPr>
        <p:spPr bwMode="auto">
          <a:xfrm>
            <a:off x="8371235" y="40504862"/>
            <a:ext cx="1072919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/>
            <a:r>
              <a:rPr lang="en-GB" sz="3500" b="1" dirty="0">
                <a:solidFill>
                  <a:srgbClr val="212120"/>
                </a:solidFill>
                <a:ea typeface="Times New Roman"/>
                <a:cs typeface="Arial"/>
              </a:rPr>
              <a:t>Workshop “Solutions to  electromobility challenges”</a:t>
            </a:r>
          </a:p>
          <a:p>
            <a:pPr algn="ctr" fontAlgn="base"/>
            <a:r>
              <a:rPr lang="en-GB" sz="3500" b="1" dirty="0">
                <a:solidFill>
                  <a:srgbClr val="212120"/>
                </a:solidFill>
                <a:ea typeface="Times New Roman"/>
                <a:cs typeface="Arial"/>
              </a:rPr>
              <a:t>18</a:t>
            </a:r>
            <a:r>
              <a:rPr lang="en-GB" sz="3500" b="1" baseline="30000" dirty="0">
                <a:solidFill>
                  <a:srgbClr val="212120"/>
                </a:solidFill>
                <a:ea typeface="Times New Roman"/>
                <a:cs typeface="Arial"/>
              </a:rPr>
              <a:t>th</a:t>
            </a:r>
            <a:r>
              <a:rPr lang="en-GB" sz="3500" b="1" dirty="0">
                <a:solidFill>
                  <a:srgbClr val="212120"/>
                </a:solidFill>
                <a:ea typeface="Times New Roman"/>
                <a:cs typeface="Arial"/>
              </a:rPr>
              <a:t> October 2019</a:t>
            </a:r>
          </a:p>
          <a:p>
            <a:pPr algn="ctr" fontAlgn="base">
              <a:spcAft>
                <a:spcPts val="0"/>
              </a:spcAft>
            </a:pPr>
            <a:r>
              <a:rPr lang="en-GB" sz="3500" dirty="0">
                <a:solidFill>
                  <a:srgbClr val="212120"/>
                </a:solidFill>
                <a:latin typeface="+mj-lt"/>
                <a:ea typeface="Times New Roman"/>
                <a:cs typeface="Arial"/>
              </a:rPr>
              <a:t>Hotel ARIMA, Paseo de Miramón, 162</a:t>
            </a:r>
          </a:p>
          <a:p>
            <a:pPr algn="ctr" fontAlgn="base">
              <a:spcAft>
                <a:spcPts val="0"/>
              </a:spcAft>
            </a:pPr>
            <a:r>
              <a:rPr lang="en-GB" sz="3500" dirty="0">
                <a:solidFill>
                  <a:srgbClr val="212120"/>
                </a:solidFill>
                <a:latin typeface="+mj-lt"/>
                <a:ea typeface="Times New Roman"/>
                <a:cs typeface="Arial"/>
              </a:rPr>
              <a:t>20014 San Sebastián, Spain</a:t>
            </a:r>
          </a:p>
        </p:txBody>
      </p:sp>
      <p:sp>
        <p:nvSpPr>
          <p:cNvPr id="14" name="Text Box 5"/>
          <p:cNvSpPr txBox="1">
            <a:spLocks noChangeAspect="1" noChangeArrowheads="1"/>
          </p:cNvSpPr>
          <p:nvPr/>
        </p:nvSpPr>
        <p:spPr bwMode="auto">
          <a:xfrm>
            <a:off x="25840341" y="243673"/>
            <a:ext cx="4252448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/>
            <a:r>
              <a:rPr lang="en-GB" sz="5000" b="1" dirty="0">
                <a:solidFill>
                  <a:srgbClr val="212120"/>
                </a:solidFill>
                <a:ea typeface="Times New Roman"/>
                <a:cs typeface="Arial"/>
              </a:rPr>
              <a:t>An </a:t>
            </a:r>
          </a:p>
          <a:p>
            <a:pPr algn="ctr" fontAlgn="base"/>
            <a:endParaRPr lang="en-GB" sz="5000" b="1" dirty="0">
              <a:solidFill>
                <a:srgbClr val="212120"/>
              </a:solidFill>
              <a:ea typeface="Times New Roman"/>
              <a:cs typeface="Arial"/>
            </a:endParaRPr>
          </a:p>
          <a:p>
            <a:pPr algn="ctr" fontAlgn="base"/>
            <a:endParaRPr lang="en-GB" sz="5000" b="1" dirty="0">
              <a:solidFill>
                <a:srgbClr val="212120"/>
              </a:solidFill>
              <a:ea typeface="Times New Roman"/>
              <a:cs typeface="Arial"/>
            </a:endParaRPr>
          </a:p>
          <a:p>
            <a:pPr algn="ctr" fontAlgn="base"/>
            <a:endParaRPr lang="en-GB" sz="5000" b="1" dirty="0">
              <a:solidFill>
                <a:srgbClr val="212120"/>
              </a:solidFill>
              <a:ea typeface="Times New Roman"/>
              <a:cs typeface="Arial"/>
            </a:endParaRPr>
          </a:p>
          <a:p>
            <a:pPr algn="ctr" fontAlgn="base"/>
            <a:r>
              <a:rPr lang="en-GB" sz="5000" b="1" dirty="0">
                <a:solidFill>
                  <a:srgbClr val="212120"/>
                </a:solidFill>
                <a:ea typeface="Times New Roman"/>
                <a:cs typeface="Arial"/>
              </a:rPr>
              <a:t>event</a:t>
            </a:r>
            <a:endParaRPr lang="en-GB" sz="5000" b="1" dirty="0">
              <a:solidFill>
                <a:srgbClr val="212120"/>
              </a:solidFill>
              <a:latin typeface="+mj-lt"/>
              <a:ea typeface="Times New Roman"/>
              <a:cs typeface="Arial"/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2646" y="1188494"/>
            <a:ext cx="4427838" cy="913575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0341" y="2030061"/>
            <a:ext cx="4252448" cy="159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1801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66</Words>
  <Application>Microsoft Office PowerPoint</Application>
  <PresentationFormat>Custom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Iosu Cendoya</dc:creator>
  <cp:lastModifiedBy>Eva Flora VARGA</cp:lastModifiedBy>
  <cp:revision>16</cp:revision>
  <dcterms:created xsi:type="dcterms:W3CDTF">2019-08-29T11:15:49Z</dcterms:created>
  <dcterms:modified xsi:type="dcterms:W3CDTF">2019-09-16T07:28:25Z</dcterms:modified>
</cp:coreProperties>
</file>